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bf93f2bf3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bf93f2bf3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bf93f2bf39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bf93f2bf39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bf93f2bf3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bf93f2bf3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bf93f2bf3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bf93f2bf3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bf93f2bf39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bf93f2bf3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bf93f2bf39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bf93f2bf39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bf93f2bf39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bf93f2bf39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f93f2bf3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bf93f2bf3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bf93f2bf39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bf93f2bf39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f93f2bf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f93f2bf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f93f2bf3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f93f2bf3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bf93f2bf3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bf93f2bf3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bf93f2bf3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bf93f2bf3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f93f2bf3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bf93f2bf3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f93f2bf3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bf93f2bf3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f93f2bf3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f93f2bf3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bf93f2bf39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bf93f2bf3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11175"/>
            <a:ext cx="8520600" cy="7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Methods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Jaccard Similarity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W-</a:t>
            </a:r>
            <a:r>
              <a:rPr lang="en"/>
              <a:t>Shingling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Levenshtein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Flat Indices</a:t>
            </a:r>
            <a:endParaRPr/>
          </a:p>
        </p:txBody>
      </p:sp>
      <p:sp>
        <p:nvSpPr>
          <p:cNvPr id="118" name="Google Shape;118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Flat indices are normal indices in vector space</a:t>
            </a:r>
            <a:br>
              <a:rPr lang="en"/>
            </a:b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Calculates L2 or IP distance between the vectors - IndexFlatL2 or IndexFlatIP</a:t>
            </a:r>
            <a:br>
              <a:rPr lang="en"/>
            </a:b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Normal speed but good accuracy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47949"/>
            <a:ext cx="9144001" cy="348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Locality Sensitive Hashing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LSH</a:t>
            </a:r>
            <a:endParaRPr/>
          </a:p>
        </p:txBody>
      </p:sp>
      <p:sp>
        <p:nvSpPr>
          <p:cNvPr id="133" name="Google Shape;13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4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6639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Groups into buckets</a:t>
            </a:r>
            <a:br>
              <a:rPr lang="en"/>
            </a:br>
            <a:endParaRPr/>
          </a:p>
          <a:p>
            <a:pPr indent="-36639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Avoids collision</a:t>
            </a:r>
            <a:br>
              <a:rPr lang="en"/>
            </a:br>
            <a:endParaRPr/>
          </a:p>
          <a:p>
            <a:pPr indent="-36639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Finds the nearest buckets by hashing function</a:t>
            </a:r>
            <a:br>
              <a:rPr lang="en"/>
            </a:br>
            <a:endParaRPr/>
          </a:p>
          <a:p>
            <a:pPr indent="-36639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Represented as IndexLSH</a:t>
            </a:r>
            <a:br>
              <a:rPr lang="en"/>
            </a:br>
            <a:endParaRPr/>
          </a:p>
          <a:p>
            <a:pPr indent="-36639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Much faster than Flat but slightly less accurate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553" y="1001375"/>
            <a:ext cx="4387899" cy="387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HNSW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HNSW</a:t>
            </a:r>
            <a:endParaRPr/>
          </a:p>
        </p:txBody>
      </p:sp>
      <p:sp>
        <p:nvSpPr>
          <p:cNvPr id="148" name="Google Shape;148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6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930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Graph based algorithm</a:t>
            </a:r>
            <a:br>
              <a:rPr lang="en"/>
            </a:br>
            <a:endParaRPr/>
          </a:p>
          <a:p>
            <a:pPr indent="-3930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Works based on the number of hops</a:t>
            </a:r>
            <a:br>
              <a:rPr lang="en"/>
            </a:br>
            <a:endParaRPr/>
          </a:p>
          <a:p>
            <a:pPr indent="-3930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To find the target, it hops through the vector and finds the target in an efficient way</a:t>
            </a:r>
            <a:br>
              <a:rPr lang="en"/>
            </a:br>
            <a:endParaRPr/>
          </a:p>
          <a:p>
            <a:pPr indent="-3930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Represented as IndexHNSW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44577"/>
            <a:ext cx="9144002" cy="4299276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7"/>
          <p:cNvSpPr txBox="1"/>
          <p:nvPr>
            <p:ph type="ctrTitle"/>
          </p:nvPr>
        </p:nvSpPr>
        <p:spPr>
          <a:xfrm>
            <a:off x="311700" y="-9362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IVF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InVerted File Index</a:t>
            </a:r>
            <a:endParaRPr/>
          </a:p>
        </p:txBody>
      </p:sp>
      <p:sp>
        <p:nvSpPr>
          <p:cNvPr id="163" name="Google Shape;163;p2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8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Much faster as it scans only the selected region based on the centroids</a:t>
            </a:r>
            <a:br>
              <a:rPr lang="en"/>
            </a:b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Edge problems - if the query vector is present in the edge of the centroid the error will be high</a:t>
            </a: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70775"/>
            <a:ext cx="8839198" cy="101267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9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Quantization</a:t>
            </a:r>
            <a:endParaRPr/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225" y="2893050"/>
            <a:ext cx="8839200" cy="972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8398"/>
            <a:ext cx="9144001" cy="2625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933085"/>
            <a:ext cx="9143999" cy="1868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0" y="211175"/>
            <a:ext cx="8520600" cy="7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Jaccard Similarity</a:t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533275"/>
            <a:ext cx="8925250" cy="202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685675"/>
            <a:ext cx="8925250" cy="202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311700" y="211175"/>
            <a:ext cx="8520600" cy="7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W-Shingling</a:t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Breaks down the documents into sequence of consecutive words (Shingles)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Compute Jaccard similarity score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/>
        </p:nvSpPr>
        <p:spPr>
          <a:xfrm>
            <a:off x="0" y="0"/>
            <a:ext cx="82881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Levenshtein</a:t>
            </a:r>
            <a:endParaRPr sz="5200">
              <a:solidFill>
                <a:schemeClr val="dk1"/>
              </a:solidFill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3752"/>
            <a:ext cx="9144001" cy="3280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ctrTitle"/>
          </p:nvPr>
        </p:nvSpPr>
        <p:spPr>
          <a:xfrm>
            <a:off x="311700" y="211175"/>
            <a:ext cx="8520600" cy="7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 based</a:t>
            </a:r>
            <a:r>
              <a:rPr lang="en"/>
              <a:t> Methods</a:t>
            </a:r>
            <a:endParaRPr/>
          </a:p>
        </p:txBody>
      </p:sp>
      <p:sp>
        <p:nvSpPr>
          <p:cNvPr id="84" name="Google Shape;84;p17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TF-IDF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BM25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SBERT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TF-IDF</a:t>
            </a:r>
            <a:endParaRPr/>
          </a:p>
        </p:txBody>
      </p:sp>
      <p:sp>
        <p:nvSpPr>
          <p:cNvPr id="90" name="Google Shape;90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00" y="1456300"/>
            <a:ext cx="8070849" cy="257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BM-25</a:t>
            </a:r>
            <a:endParaRPr/>
          </a:p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89480"/>
            <a:ext cx="8839200" cy="183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SBERT</a:t>
            </a:r>
            <a:endParaRPr/>
          </a:p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Generate dense vector for the queries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Find the cosine similarity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ctrTitle"/>
          </p:nvPr>
        </p:nvSpPr>
        <p:spPr>
          <a:xfrm>
            <a:off x="311700" y="58775"/>
            <a:ext cx="8520600" cy="9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 Types</a:t>
            </a:r>
            <a:endParaRPr/>
          </a:p>
        </p:txBody>
      </p:sp>
      <p:sp>
        <p:nvSpPr>
          <p:cNvPr id="111" name="Google Shape;111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>
            <p:ph idx="1" type="subTitle"/>
          </p:nvPr>
        </p:nvSpPr>
        <p:spPr>
          <a:xfrm>
            <a:off x="311700" y="1253125"/>
            <a:ext cx="8520600" cy="3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Flat - Flat vector space with L2 distance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LSH - Locality sensitive hashing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HNSW - </a:t>
            </a:r>
            <a:r>
              <a:rPr lang="en"/>
              <a:t>Hierarchical</a:t>
            </a:r>
            <a:r>
              <a:rPr lang="en"/>
              <a:t> Navigable Small World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IVF - Inverted File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PQ - Product Quantization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